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Glass Antiqua" charset="1" panose="02000506000000020004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Cinzel" charset="1" panose="00000500000000000000"/>
      <p:regular r:id="rId15"/>
    </p:embeddedFont>
    <p:embeddedFont>
      <p:font typeface="Cinzel Bold" charset="1" panose="00000800000000000000"/>
      <p:regular r:id="rId16"/>
    </p:embeddedFont>
    <p:embeddedFont>
      <p:font typeface="Poppins Medium" charset="1" panose="02000000000000000000"/>
      <p:regular r:id="rId17"/>
    </p:embeddedFont>
    <p:embeddedFont>
      <p:font typeface="Poppins Medium Bold" charset="1" panose="02000000000000000000"/>
      <p:regular r:id="rId18"/>
    </p:embeddedFont>
    <p:embeddedFont>
      <p:font typeface="Cardo" charset="1" panose="02020600000000000000"/>
      <p:regular r:id="rId19"/>
    </p:embeddedFont>
    <p:embeddedFont>
      <p:font typeface="Cardo Bold" charset="1" panose="02020804080000020003"/>
      <p:regular r:id="rId20"/>
    </p:embeddedFont>
    <p:embeddedFont>
      <p:font typeface="Cardo Italics" charset="1" panose="02020600000000000000"/>
      <p:regular r:id="rId21"/>
    </p:embeddedFont>
    <p:embeddedFont>
      <p:font typeface="Arbutus Slab" charset="1" panose="02000000000000000000"/>
      <p:regular r:id="rId22"/>
    </p:embeddedFont>
    <p:embeddedFont>
      <p:font typeface="Cy Grotesk Grand" charset="1" panose="00000507000000000000"/>
      <p:regular r:id="rId23"/>
    </p:embeddedFont>
    <p:embeddedFont>
      <p:font typeface="Cy Grotesk Grand Bold" charset="1" panose="00000807000000000000"/>
      <p:regular r:id="rId24"/>
    </p:embeddedFont>
    <p:embeddedFont>
      <p:font typeface="Codec Pro" charset="1" panose="00000500000000000000"/>
      <p:regular r:id="rId25"/>
    </p:embeddedFont>
    <p:embeddedFont>
      <p:font typeface="Codec Pro Bold" charset="1" panose="00000600000000000000"/>
      <p:regular r:id="rId26"/>
    </p:embeddedFont>
    <p:embeddedFont>
      <p:font typeface="Gladiola" charset="1" panose="00000500000000000000"/>
      <p:regular r:id="rId27"/>
    </p:embeddedFont>
    <p:embeddedFont>
      <p:font typeface="Now" charset="1" panose="00000500000000000000"/>
      <p:regular r:id="rId28"/>
    </p:embeddedFont>
    <p:embeddedFont>
      <p:font typeface="Now Bold" charset="1" panose="00000800000000000000"/>
      <p:regular r:id="rId29"/>
    </p:embeddedFont>
    <p:embeddedFont>
      <p:font typeface="Now Thin" charset="1" panose="00000300000000000000"/>
      <p:regular r:id="rId30"/>
    </p:embeddedFont>
    <p:embeddedFont>
      <p:font typeface="Now Light" charset="1" panose="00000400000000000000"/>
      <p:regular r:id="rId31"/>
    </p:embeddedFont>
    <p:embeddedFont>
      <p:font typeface="Now Medium" charset="1" panose="00000600000000000000"/>
      <p:regular r:id="rId32"/>
    </p:embeddedFont>
    <p:embeddedFont>
      <p:font typeface="Now Heavy" charset="1" panose="00000A00000000000000"/>
      <p:regular r:id="rId33"/>
    </p:embeddedFont>
    <p:embeddedFont>
      <p:font typeface="Open Sans" charset="1" panose="020B0606030504020204"/>
      <p:regular r:id="rId34"/>
    </p:embeddedFont>
    <p:embeddedFont>
      <p:font typeface="Open Sans Bold" charset="1" panose="020B0806030504020204"/>
      <p:regular r:id="rId35"/>
    </p:embeddedFont>
    <p:embeddedFont>
      <p:font typeface="Open Sans Italics" charset="1" panose="020B0606030504020204"/>
      <p:regular r:id="rId36"/>
    </p:embeddedFont>
    <p:embeddedFont>
      <p:font typeface="Open Sans Bold Italics" charset="1" panose="020B0806030504020204"/>
      <p:regular r:id="rId37"/>
    </p:embeddedFont>
    <p:embeddedFont>
      <p:font typeface="Open Sans Light" charset="1" panose="020B0306030504020204"/>
      <p:regular r:id="rId38"/>
    </p:embeddedFont>
    <p:embeddedFont>
      <p:font typeface="Open Sans Light Italics" charset="1" panose="020B0306030504020204"/>
      <p:regular r:id="rId39"/>
    </p:embeddedFont>
    <p:embeddedFont>
      <p:font typeface="Open Sans Ultra-Bold" charset="1" panose="00000000000000000000"/>
      <p:regular r:id="rId40"/>
    </p:embeddedFont>
    <p:embeddedFont>
      <p:font typeface="Open Sans Ultra-Bold Italics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gif" Type="http://schemas.openxmlformats.org/officeDocument/2006/relationships/image"/><Relationship Id="rId11" Target="../media/image27.jpe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2993799" cy="2836624"/>
          </a:xfrm>
          <a:custGeom>
            <a:avLst/>
            <a:gdLst/>
            <a:ahLst/>
            <a:cxnLst/>
            <a:rect r="r" b="b" t="t" l="l"/>
            <a:pathLst>
              <a:path h="2836624" w="2993799">
                <a:moveTo>
                  <a:pt x="0" y="0"/>
                </a:moveTo>
                <a:lnTo>
                  <a:pt x="2993799" y="0"/>
                </a:lnTo>
                <a:lnTo>
                  <a:pt x="2993799" y="2836624"/>
                </a:lnTo>
                <a:lnTo>
                  <a:pt x="0" y="283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05" r="0" b="-16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43846" y="1640158"/>
            <a:ext cx="5015454" cy="2225166"/>
          </a:xfrm>
          <a:custGeom>
            <a:avLst/>
            <a:gdLst/>
            <a:ahLst/>
            <a:cxnLst/>
            <a:rect r="r" b="b" t="t" l="l"/>
            <a:pathLst>
              <a:path h="2225166" w="5015454">
                <a:moveTo>
                  <a:pt x="0" y="0"/>
                </a:moveTo>
                <a:lnTo>
                  <a:pt x="5015454" y="0"/>
                </a:lnTo>
                <a:lnTo>
                  <a:pt x="5015454" y="2225166"/>
                </a:lnTo>
                <a:lnTo>
                  <a:pt x="0" y="2225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60633" y="1949380"/>
            <a:ext cx="3945078" cy="1606723"/>
          </a:xfrm>
          <a:custGeom>
            <a:avLst/>
            <a:gdLst/>
            <a:ahLst/>
            <a:cxnLst/>
            <a:rect r="r" b="b" t="t" l="l"/>
            <a:pathLst>
              <a:path h="1606723" w="3945078">
                <a:moveTo>
                  <a:pt x="0" y="0"/>
                </a:moveTo>
                <a:lnTo>
                  <a:pt x="3945078" y="0"/>
                </a:lnTo>
                <a:lnTo>
                  <a:pt x="3945078" y="1606723"/>
                </a:lnTo>
                <a:lnTo>
                  <a:pt x="0" y="160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4487" y="6060753"/>
            <a:ext cx="13738268" cy="3853689"/>
            <a:chOff x="0" y="0"/>
            <a:chExt cx="18317690" cy="513825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8317690" cy="3815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466"/>
                </a:lnSpc>
              </a:pPr>
              <a:r>
                <a:rPr lang="en-US" sz="9100">
                  <a:solidFill>
                    <a:srgbClr val="EDECED"/>
                  </a:solidFill>
                  <a:latin typeface="Cy Grotesk Grand"/>
                </a:rPr>
                <a:t>DOSSIER VALIDATION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297935"/>
              <a:ext cx="18317690" cy="840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EDECED"/>
                  </a:solidFill>
                  <a:latin typeface="Codec Pro"/>
                </a:rPr>
                <a:t>Marc DE LARREA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256818" y="9566583"/>
            <a:ext cx="1675490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28/11/2023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500" y="1643114"/>
            <a:ext cx="4571566" cy="1559966"/>
          </a:xfrm>
          <a:custGeom>
            <a:avLst/>
            <a:gdLst/>
            <a:ahLst/>
            <a:cxnLst/>
            <a:rect r="r" b="b" t="t" l="l"/>
            <a:pathLst>
              <a:path h="1559966" w="4571566">
                <a:moveTo>
                  <a:pt x="0" y="0"/>
                </a:moveTo>
                <a:lnTo>
                  <a:pt x="4571565" y="0"/>
                </a:lnTo>
                <a:lnTo>
                  <a:pt x="4571565" y="1559966"/>
                </a:lnTo>
                <a:lnTo>
                  <a:pt x="0" y="1559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75609" y="134302"/>
            <a:ext cx="4416524" cy="3286229"/>
          </a:xfrm>
          <a:custGeom>
            <a:avLst/>
            <a:gdLst/>
            <a:ahLst/>
            <a:cxnLst/>
            <a:rect r="r" b="b" t="t" l="l"/>
            <a:pathLst>
              <a:path h="3286229" w="4416524">
                <a:moveTo>
                  <a:pt x="0" y="0"/>
                </a:moveTo>
                <a:lnTo>
                  <a:pt x="4416524" y="0"/>
                </a:lnTo>
                <a:lnTo>
                  <a:pt x="4416524" y="3286229"/>
                </a:lnTo>
                <a:lnTo>
                  <a:pt x="0" y="3286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656824"/>
            <a:ext cx="5806565" cy="5601476"/>
          </a:xfrm>
          <a:custGeom>
            <a:avLst/>
            <a:gdLst/>
            <a:ahLst/>
            <a:cxnLst/>
            <a:rect r="r" b="b" t="t" l="l"/>
            <a:pathLst>
              <a:path h="5601476" w="5806565">
                <a:moveTo>
                  <a:pt x="0" y="0"/>
                </a:moveTo>
                <a:lnTo>
                  <a:pt x="5806565" y="0"/>
                </a:lnTo>
                <a:lnTo>
                  <a:pt x="5806565" y="5601476"/>
                </a:lnTo>
                <a:lnTo>
                  <a:pt x="0" y="5601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19309" y="6567100"/>
            <a:ext cx="8058414" cy="3719900"/>
          </a:xfrm>
          <a:custGeom>
            <a:avLst/>
            <a:gdLst/>
            <a:ahLst/>
            <a:cxnLst/>
            <a:rect r="r" b="b" t="t" l="l"/>
            <a:pathLst>
              <a:path h="3719900" w="8058414">
                <a:moveTo>
                  <a:pt x="0" y="0"/>
                </a:moveTo>
                <a:lnTo>
                  <a:pt x="8058414" y="0"/>
                </a:lnTo>
                <a:lnTo>
                  <a:pt x="8058414" y="3719900"/>
                </a:lnTo>
                <a:lnTo>
                  <a:pt x="0" y="371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83" r="0" b="-389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48432" y="3646651"/>
            <a:ext cx="5270877" cy="6640349"/>
          </a:xfrm>
          <a:custGeom>
            <a:avLst/>
            <a:gdLst/>
            <a:ahLst/>
            <a:cxnLst/>
            <a:rect r="r" b="b" t="t" l="l"/>
            <a:pathLst>
              <a:path h="6640349" w="5270877">
                <a:moveTo>
                  <a:pt x="0" y="0"/>
                </a:moveTo>
                <a:lnTo>
                  <a:pt x="5270877" y="0"/>
                </a:lnTo>
                <a:lnTo>
                  <a:pt x="5270877" y="6640349"/>
                </a:lnTo>
                <a:lnTo>
                  <a:pt x="0" y="6640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97587" y="2113227"/>
            <a:ext cx="2084005" cy="1951496"/>
          </a:xfrm>
          <a:custGeom>
            <a:avLst/>
            <a:gdLst/>
            <a:ahLst/>
            <a:cxnLst/>
            <a:rect r="r" b="b" t="t" l="l"/>
            <a:pathLst>
              <a:path h="1951496" w="2084005">
                <a:moveTo>
                  <a:pt x="0" y="0"/>
                </a:moveTo>
                <a:lnTo>
                  <a:pt x="2084006" y="0"/>
                </a:lnTo>
                <a:lnTo>
                  <a:pt x="2084006" y="1951497"/>
                </a:lnTo>
                <a:lnTo>
                  <a:pt x="0" y="19514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04956" y="3936594"/>
            <a:ext cx="6062964" cy="2712887"/>
          </a:xfrm>
          <a:custGeom>
            <a:avLst/>
            <a:gdLst/>
            <a:ahLst/>
            <a:cxnLst/>
            <a:rect r="r" b="b" t="t" l="l"/>
            <a:pathLst>
              <a:path h="2712887" w="6062964">
                <a:moveTo>
                  <a:pt x="0" y="0"/>
                </a:moveTo>
                <a:lnTo>
                  <a:pt x="6062964" y="0"/>
                </a:lnTo>
                <a:lnTo>
                  <a:pt x="6062964" y="2712887"/>
                </a:lnTo>
                <a:lnTo>
                  <a:pt x="0" y="27128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96632" y="1114254"/>
            <a:ext cx="101330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</a:rPr>
              <a:t>Header.js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16709" y="1614539"/>
            <a:ext cx="164576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</a:rPr>
              <a:t>DeleteButton.js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91180" y="171450"/>
            <a:ext cx="709682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FFDE59"/>
                </a:solidFill>
                <a:latin typeface="Cy Grotesk Grand"/>
              </a:rPr>
              <a:t>PURRPAWS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10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853973">
            <a:off x="1678914" y="-772286"/>
            <a:ext cx="16776780" cy="13044553"/>
          </a:xfrm>
          <a:custGeom>
            <a:avLst/>
            <a:gdLst/>
            <a:ahLst/>
            <a:cxnLst/>
            <a:rect r="r" b="b" t="t" l="l"/>
            <a:pathLst>
              <a:path h="13044553" w="16776780">
                <a:moveTo>
                  <a:pt x="0" y="0"/>
                </a:moveTo>
                <a:lnTo>
                  <a:pt x="16776780" y="0"/>
                </a:lnTo>
                <a:lnTo>
                  <a:pt x="16776780" y="13044552"/>
                </a:lnTo>
                <a:lnTo>
                  <a:pt x="0" y="13044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8" r="0" b="-225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2809" y="1165259"/>
            <a:ext cx="9334943" cy="8380571"/>
          </a:xfrm>
          <a:custGeom>
            <a:avLst/>
            <a:gdLst/>
            <a:ahLst/>
            <a:cxnLst/>
            <a:rect r="r" b="b" t="t" l="l"/>
            <a:pathLst>
              <a:path h="8380571" w="9334943">
                <a:moveTo>
                  <a:pt x="0" y="0"/>
                </a:moveTo>
                <a:lnTo>
                  <a:pt x="9334943" y="0"/>
                </a:lnTo>
                <a:lnTo>
                  <a:pt x="9334943" y="8380572"/>
                </a:lnTo>
                <a:lnTo>
                  <a:pt x="0" y="8380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62773" y="1165259"/>
            <a:ext cx="7373514" cy="8380571"/>
          </a:xfrm>
          <a:custGeom>
            <a:avLst/>
            <a:gdLst/>
            <a:ahLst/>
            <a:cxnLst/>
            <a:rect r="r" b="b" t="t" l="l"/>
            <a:pathLst>
              <a:path h="8380571" w="7373514">
                <a:moveTo>
                  <a:pt x="0" y="0"/>
                </a:moveTo>
                <a:lnTo>
                  <a:pt x="7373514" y="0"/>
                </a:lnTo>
                <a:lnTo>
                  <a:pt x="7373514" y="8380572"/>
                </a:lnTo>
                <a:lnTo>
                  <a:pt x="0" y="838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29185" y="438411"/>
            <a:ext cx="1742191" cy="38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FFFFFF"/>
                </a:solidFill>
                <a:latin typeface="Open Sans"/>
              </a:rPr>
              <a:t>Back de l’API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35708" y="438411"/>
            <a:ext cx="1575713" cy="34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075">
                <a:solidFill>
                  <a:srgbClr val="FFFFFF"/>
                </a:solidFill>
                <a:latin typeface="Open Sans"/>
              </a:rPr>
              <a:t>JSON de l’API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11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4475138" y="4171547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900677" cy="2836624"/>
          </a:xfrm>
          <a:custGeom>
            <a:avLst/>
            <a:gdLst/>
            <a:ahLst/>
            <a:cxnLst/>
            <a:rect r="r" b="b" t="t" l="l"/>
            <a:pathLst>
              <a:path h="2836624" w="2900677">
                <a:moveTo>
                  <a:pt x="0" y="0"/>
                </a:moveTo>
                <a:lnTo>
                  <a:pt x="2900677" y="0"/>
                </a:lnTo>
                <a:lnTo>
                  <a:pt x="2900677" y="2836624"/>
                </a:lnTo>
                <a:lnTo>
                  <a:pt x="0" y="2836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8970" y="990479"/>
            <a:ext cx="3287874" cy="1458705"/>
          </a:xfrm>
          <a:custGeom>
            <a:avLst/>
            <a:gdLst/>
            <a:ahLst/>
            <a:cxnLst/>
            <a:rect r="r" b="b" t="t" l="l"/>
            <a:pathLst>
              <a:path h="1458705" w="3287874">
                <a:moveTo>
                  <a:pt x="0" y="0"/>
                </a:moveTo>
                <a:lnTo>
                  <a:pt x="3287874" y="0"/>
                </a:lnTo>
                <a:lnTo>
                  <a:pt x="3287874" y="1458704"/>
                </a:lnTo>
                <a:lnTo>
                  <a:pt x="0" y="1458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47284" y="916470"/>
            <a:ext cx="3945078" cy="1606723"/>
          </a:xfrm>
          <a:custGeom>
            <a:avLst/>
            <a:gdLst/>
            <a:ahLst/>
            <a:cxnLst/>
            <a:rect r="r" b="b" t="t" l="l"/>
            <a:pathLst>
              <a:path h="1606723" w="3945078">
                <a:moveTo>
                  <a:pt x="0" y="0"/>
                </a:moveTo>
                <a:lnTo>
                  <a:pt x="3945079" y="0"/>
                </a:lnTo>
                <a:lnTo>
                  <a:pt x="3945079" y="1606722"/>
                </a:lnTo>
                <a:lnTo>
                  <a:pt x="0" y="1606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37380" y="4267200"/>
            <a:ext cx="7213239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709"/>
              </a:lnSpc>
              <a:spcBef>
                <a:spcPct val="0"/>
              </a:spcBef>
            </a:pPr>
            <a:r>
              <a:rPr lang="en-US" sz="11424">
                <a:solidFill>
                  <a:srgbClr val="EDECED"/>
                </a:solidFill>
                <a:latin typeface="Cy Grotesk Grand"/>
              </a:rPr>
              <a:t>MERCI 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0936" y="6958850"/>
            <a:ext cx="7029194" cy="176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EDECED"/>
                </a:solidFill>
                <a:latin typeface="Codec Pro"/>
              </a:rPr>
              <a:t>Et bien sûr à vous 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EDECED"/>
                </a:solidFill>
                <a:latin typeface="Codec Pro"/>
              </a:rPr>
              <a:t>pour votre temps et votre attention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4428" y="6862202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36505">
            <a:off x="3979209" y="-6823751"/>
            <a:ext cx="10329583" cy="9787280"/>
          </a:xfrm>
          <a:custGeom>
            <a:avLst/>
            <a:gdLst/>
            <a:ahLst/>
            <a:cxnLst/>
            <a:rect r="r" b="b" t="t" l="l"/>
            <a:pathLst>
              <a:path h="9787280" w="10329583">
                <a:moveTo>
                  <a:pt x="0" y="0"/>
                </a:moveTo>
                <a:lnTo>
                  <a:pt x="10329582" y="0"/>
                </a:lnTo>
                <a:lnTo>
                  <a:pt x="10329582" y="9787280"/>
                </a:lnTo>
                <a:lnTo>
                  <a:pt x="0" y="978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13683" y="4751420"/>
            <a:ext cx="9460634" cy="211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0"/>
              </a:lnSpc>
            </a:pPr>
            <a:r>
              <a:rPr lang="en-US" sz="18488">
                <a:solidFill>
                  <a:srgbClr val="845D99"/>
                </a:solidFill>
                <a:latin typeface="Gladiola"/>
              </a:rPr>
              <a:t>Questions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6298">
            <a:off x="4550808" y="-1537444"/>
            <a:ext cx="10329583" cy="9787280"/>
          </a:xfrm>
          <a:custGeom>
            <a:avLst/>
            <a:gdLst/>
            <a:ahLst/>
            <a:cxnLst/>
            <a:rect r="r" b="b" t="t" l="l"/>
            <a:pathLst>
              <a:path h="9787280" w="10329583">
                <a:moveTo>
                  <a:pt x="0" y="0"/>
                </a:moveTo>
                <a:lnTo>
                  <a:pt x="10329582" y="0"/>
                </a:lnTo>
                <a:lnTo>
                  <a:pt x="10329582" y="9787280"/>
                </a:lnTo>
                <a:lnTo>
                  <a:pt x="0" y="978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064" y="4415575"/>
            <a:ext cx="7044453" cy="5547340"/>
          </a:xfrm>
          <a:custGeom>
            <a:avLst/>
            <a:gdLst/>
            <a:ahLst/>
            <a:cxnLst/>
            <a:rect r="r" b="b" t="t" l="l"/>
            <a:pathLst>
              <a:path h="5547340" w="7044453">
                <a:moveTo>
                  <a:pt x="0" y="0"/>
                </a:moveTo>
                <a:lnTo>
                  <a:pt x="7044453" y="0"/>
                </a:lnTo>
                <a:lnTo>
                  <a:pt x="7044453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71902" y="595313"/>
            <a:ext cx="874419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FFDE59"/>
                </a:solidFill>
                <a:latin typeface="Cy Grotesk Grand"/>
              </a:rPr>
              <a:t>SUPPLEMENTS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36999" y="2979020"/>
            <a:ext cx="9451001" cy="4865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279" spc="85">
                <a:solidFill>
                  <a:srgbClr val="FFFFFF"/>
                </a:solidFill>
                <a:latin typeface="Glacial Indifference"/>
              </a:rPr>
              <a:t>Le systeme Ecall (emergency call) peut sauver des vies.</a:t>
            </a:r>
          </a:p>
          <a:p>
            <a:pPr algn="ctr">
              <a:lnSpc>
                <a:spcPts val="5605"/>
              </a:lnSpc>
            </a:pPr>
            <a:r>
              <a:rPr lang="en-US" sz="4279" spc="85">
                <a:solidFill>
                  <a:srgbClr val="FFFFFF"/>
                </a:solidFill>
                <a:latin typeface="Glacial Indifference"/>
              </a:rPr>
              <a:t>Cet appel de détresse peut vous géolocaliser, savoir où est touchée votre voiture et vous apporter un soutien psychologique à un moment critique.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221" y="2085126"/>
            <a:ext cx="16779557" cy="623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Open Sans Bold"/>
              </a:rPr>
              <a:t>Le futur ?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Dans un premier temps, développeur.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Ensuite, j’ai une grosse appétence pour le FrontEnd.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Plusieurs champs applicatifs a voir.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  <a:cs typeface="Open Sans Bold"/>
              </a:rPr>
              <a:t>Peut-être dans le futur, gérer ma propre équipe ?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Mais avant ça, il me faut de l’expérience et surtout, de la légitimité en tant que lead dev.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000500" y="-14678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71902" y="595313"/>
            <a:ext cx="874419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FFDE59"/>
                </a:solidFill>
                <a:latin typeface="Cy Grotesk Grand"/>
              </a:rPr>
              <a:t>SUPPLEMENTS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35494" y="-8700980"/>
            <a:ext cx="23866792" cy="22862161"/>
          </a:xfrm>
          <a:custGeom>
            <a:avLst/>
            <a:gdLst/>
            <a:ahLst/>
            <a:cxnLst/>
            <a:rect r="r" b="b" t="t" l="l"/>
            <a:pathLst>
              <a:path h="22862161" w="23866792">
                <a:moveTo>
                  <a:pt x="0" y="0"/>
                </a:moveTo>
                <a:lnTo>
                  <a:pt x="23866792" y="0"/>
                </a:lnTo>
                <a:lnTo>
                  <a:pt x="23866792" y="22862161"/>
                </a:lnTo>
                <a:lnTo>
                  <a:pt x="0" y="22862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535621"/>
            <a:ext cx="12475359" cy="8751379"/>
          </a:xfrm>
          <a:custGeom>
            <a:avLst/>
            <a:gdLst/>
            <a:ahLst/>
            <a:cxnLst/>
            <a:rect r="r" b="b" t="t" l="l"/>
            <a:pathLst>
              <a:path h="8751379" w="12475359">
                <a:moveTo>
                  <a:pt x="0" y="0"/>
                </a:moveTo>
                <a:lnTo>
                  <a:pt x="12475359" y="0"/>
                </a:lnTo>
                <a:lnTo>
                  <a:pt x="12475359" y="8751379"/>
                </a:lnTo>
                <a:lnTo>
                  <a:pt x="0" y="875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402" t="0" r="-55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71902" y="595313"/>
            <a:ext cx="874419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FFDE59"/>
                </a:solidFill>
                <a:latin typeface="Cy Grotesk Grand"/>
              </a:rPr>
              <a:t>SUPPLEMENTS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86712" y="3978654"/>
            <a:ext cx="10744586" cy="453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</a:pPr>
            <a:r>
              <a:rPr lang="en-US" sz="3511" spc="70">
                <a:solidFill>
                  <a:srgbClr val="FFFFFF"/>
                </a:solidFill>
                <a:latin typeface="Cinzel"/>
              </a:rPr>
              <a:t>CODE BEHIND       .VB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01647" y="5787486"/>
            <a:ext cx="5686353" cy="412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6"/>
              </a:lnSpc>
            </a:pPr>
            <a:r>
              <a:rPr lang="en-US" sz="3435">
                <a:solidFill>
                  <a:srgbClr val="FFFFFF"/>
                </a:solidFill>
                <a:latin typeface="Arbutus Slab"/>
              </a:rPr>
              <a:t>Le code behind (dans le fichier .vb) est l’equivalent du backEnd, c’est celui qui appliquera la logique du code frontEnd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51582" y="338778"/>
            <a:ext cx="4704711" cy="2087301"/>
          </a:xfrm>
          <a:custGeom>
            <a:avLst/>
            <a:gdLst/>
            <a:ahLst/>
            <a:cxnLst/>
            <a:rect r="r" b="b" t="t" l="l"/>
            <a:pathLst>
              <a:path h="2087301" w="4704711">
                <a:moveTo>
                  <a:pt x="0" y="0"/>
                </a:moveTo>
                <a:lnTo>
                  <a:pt x="4704711" y="0"/>
                </a:lnTo>
                <a:lnTo>
                  <a:pt x="4704711" y="2087301"/>
                </a:lnTo>
                <a:lnTo>
                  <a:pt x="0" y="208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62352" y="5143500"/>
            <a:ext cx="6425648" cy="5143500"/>
          </a:xfrm>
          <a:custGeom>
            <a:avLst/>
            <a:gdLst/>
            <a:ahLst/>
            <a:cxnLst/>
            <a:rect r="r" b="b" t="t" l="l"/>
            <a:pathLst>
              <a:path h="5143500" w="6425648">
                <a:moveTo>
                  <a:pt x="0" y="0"/>
                </a:moveTo>
                <a:lnTo>
                  <a:pt x="6425648" y="0"/>
                </a:lnTo>
                <a:lnTo>
                  <a:pt x="642564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27684">
            <a:off x="-1808532" y="-2066414"/>
            <a:ext cx="14686959" cy="13790606"/>
          </a:xfrm>
          <a:custGeom>
            <a:avLst/>
            <a:gdLst/>
            <a:ahLst/>
            <a:cxnLst/>
            <a:rect r="r" b="b" t="t" l="l"/>
            <a:pathLst>
              <a:path h="13790606" w="14686959">
                <a:moveTo>
                  <a:pt x="0" y="0"/>
                </a:moveTo>
                <a:lnTo>
                  <a:pt x="14686959" y="0"/>
                </a:lnTo>
                <a:lnTo>
                  <a:pt x="14686959" y="13790606"/>
                </a:lnTo>
                <a:lnTo>
                  <a:pt x="0" y="13790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4" r="0" b="-4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41856" y="1028700"/>
            <a:ext cx="1240428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82"/>
              </a:lnSpc>
              <a:spcBef>
                <a:spcPct val="0"/>
              </a:spcBef>
            </a:pPr>
            <a:r>
              <a:rPr lang="en-US" sz="5651">
                <a:solidFill>
                  <a:srgbClr val="FFDE59"/>
                </a:solidFill>
                <a:latin typeface="Cy Grotesk Grand"/>
              </a:rPr>
              <a:t>LES SUJETS PRÉSENTÉS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6081" y="3309278"/>
            <a:ext cx="8387919" cy="605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latin typeface="Codec Pro"/>
              </a:rPr>
              <a:t>RÉSUMÉ FORMATION</a:t>
            </a:r>
          </a:p>
          <a:p>
            <a:pPr algn="ctr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latin typeface="Codec Pro"/>
              </a:rPr>
              <a:t>PROGRESSION PERSONNELLE</a:t>
            </a:r>
          </a:p>
          <a:p>
            <a:pPr algn="ctr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latin typeface="Codec Pro"/>
              </a:rPr>
              <a:t>L’ENTREPRISE AEF</a:t>
            </a:r>
          </a:p>
          <a:p>
            <a:pPr algn="ctr">
              <a:lnSpc>
                <a:spcPts val="9749"/>
              </a:lnSpc>
            </a:pPr>
            <a:r>
              <a:rPr lang="en-US" sz="3899">
                <a:solidFill>
                  <a:srgbClr val="EDECED"/>
                </a:solidFill>
                <a:latin typeface="Codec Pro"/>
              </a:rPr>
              <a:t>PURRPAWS, PROJET IOT</a:t>
            </a:r>
          </a:p>
          <a:p>
            <a:pPr algn="ctr">
              <a:lnSpc>
                <a:spcPts val="97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2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879" y="333375"/>
            <a:ext cx="895147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0"/>
              </a:lnSpc>
              <a:spcBef>
                <a:spcPct val="0"/>
              </a:spcBef>
            </a:pPr>
            <a:r>
              <a:rPr lang="en-US" sz="4575">
                <a:solidFill>
                  <a:srgbClr val="FFDE59"/>
                </a:solidFill>
                <a:latin typeface="Cy Grotesk Grand"/>
              </a:rPr>
              <a:t>RÉSUMÉ DE MA FORMATION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0921" y="2417792"/>
            <a:ext cx="8951471" cy="327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4"/>
              </a:lnSpc>
            </a:pPr>
            <a:r>
              <a:rPr lang="en-US" sz="2925">
                <a:solidFill>
                  <a:srgbClr val="EDECED"/>
                </a:solidFill>
                <a:latin typeface="Codec Pro"/>
              </a:rPr>
              <a:t>       1 an et demi d’effort:</a:t>
            </a:r>
          </a:p>
          <a:p>
            <a:pPr>
              <a:lnSpc>
                <a:spcPts val="4094"/>
              </a:lnSpc>
            </a:pPr>
          </a:p>
          <a:p>
            <a:pPr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odec Pro"/>
              </a:rPr>
              <a:t>De nouveaux langages</a:t>
            </a:r>
          </a:p>
          <a:p>
            <a:pPr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odec Pro"/>
              </a:rPr>
              <a:t>UML</a:t>
            </a:r>
          </a:p>
          <a:p>
            <a:pPr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odec Pro"/>
              </a:rPr>
              <a:t>Logique dans le code</a:t>
            </a:r>
          </a:p>
          <a:p>
            <a:pPr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odec Pro"/>
              </a:rPr>
              <a:t>Quantité d’information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881103" y="673407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33375"/>
            <a:ext cx="6690048" cy="5160894"/>
          </a:xfrm>
          <a:custGeom>
            <a:avLst/>
            <a:gdLst/>
            <a:ahLst/>
            <a:cxnLst/>
            <a:rect r="r" b="b" t="t" l="l"/>
            <a:pathLst>
              <a:path h="5160894" w="6690048">
                <a:moveTo>
                  <a:pt x="0" y="0"/>
                </a:moveTo>
                <a:lnTo>
                  <a:pt x="6690048" y="0"/>
                </a:lnTo>
                <a:lnTo>
                  <a:pt x="6690048" y="5160894"/>
                </a:lnTo>
                <a:lnTo>
                  <a:pt x="0" y="5160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322014">
            <a:off x="13859019" y="-6750378"/>
            <a:ext cx="10329583" cy="9787280"/>
          </a:xfrm>
          <a:custGeom>
            <a:avLst/>
            <a:gdLst/>
            <a:ahLst/>
            <a:cxnLst/>
            <a:rect r="r" b="b" t="t" l="l"/>
            <a:pathLst>
              <a:path h="9787280" w="10329583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7879" y="6479599"/>
            <a:ext cx="4843543" cy="1640526"/>
            <a:chOff x="0" y="0"/>
            <a:chExt cx="6458058" cy="21873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6458058" cy="497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24"/>
                </a:lnSpc>
                <a:spcBef>
                  <a:spcPct val="0"/>
                </a:spcBef>
              </a:pPr>
              <a:r>
                <a:rPr lang="en-US" sz="2436">
                  <a:solidFill>
                    <a:srgbClr val="EDECED"/>
                  </a:solidFill>
                  <a:latin typeface="Cy Grotesk Grand"/>
                </a:rPr>
                <a:t>Langages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1848"/>
              <a:ext cx="6458058" cy="1093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4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EDECED"/>
                  </a:solidFill>
                  <a:latin typeface="Codec Pro"/>
                </a:rPr>
                <a:t>Il faut des années avant d’être un expert dans chacun d’entre eux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96933" y="6479599"/>
            <a:ext cx="4906999" cy="2032532"/>
            <a:chOff x="0" y="0"/>
            <a:chExt cx="6542665" cy="27100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542665" cy="997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2"/>
                </a:lnSpc>
              </a:pPr>
              <a:r>
                <a:rPr lang="en-US" sz="2468">
                  <a:solidFill>
                    <a:srgbClr val="EDECED"/>
                  </a:solidFill>
                  <a:latin typeface="Cy Grotesk Grand"/>
                </a:rPr>
                <a:t>Suis-je logique ?</a:t>
              </a:r>
            </a:p>
            <a:p>
              <a:pPr algn="ctr" marL="0" indent="0" lvl="0">
                <a:lnSpc>
                  <a:spcPts val="2962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EDECED"/>
                  </a:solidFill>
                  <a:latin typeface="Cy Grotesk Grand"/>
                </a:rPr>
                <a:t>oui bien sûr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81156"/>
              <a:ext cx="6542665" cy="1106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6"/>
                </a:lnSpc>
              </a:pPr>
              <a:r>
                <a:rPr lang="en-US" sz="2318">
                  <a:solidFill>
                    <a:srgbClr val="EDECED"/>
                  </a:solidFill>
                  <a:latin typeface="Codec Pro"/>
                </a:rPr>
                <a:t>Logique de code ? </a:t>
              </a:r>
            </a:p>
            <a:p>
              <a:pPr algn="ctr" marL="0" indent="0" lvl="0">
                <a:lnSpc>
                  <a:spcPts val="3246"/>
                </a:lnSpc>
                <a:spcBef>
                  <a:spcPct val="0"/>
                </a:spcBef>
              </a:pPr>
              <a:r>
                <a:rPr lang="en-US" sz="2318">
                  <a:solidFill>
                    <a:srgbClr val="EDECED"/>
                  </a:solidFill>
                  <a:latin typeface="Codec Pro"/>
                </a:rPr>
                <a:t>c’est quoi ça “L’algorithmie” ?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359442" y="6479599"/>
            <a:ext cx="4225985" cy="2137287"/>
            <a:chOff x="0" y="0"/>
            <a:chExt cx="5634647" cy="28497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5634647" cy="985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02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EDECED"/>
                  </a:solidFill>
                  <a:latin typeface="Cy Grotesk Grand"/>
                </a:rPr>
                <a:t>Beaucoup de choses à voir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629949"/>
              <a:ext cx="5634647" cy="1194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2"/>
                </a:lnSpc>
                <a:spcBef>
                  <a:spcPct val="0"/>
                </a:spcBef>
              </a:pPr>
              <a:r>
                <a:rPr lang="en-US" sz="2522">
                  <a:solidFill>
                    <a:srgbClr val="EDECED"/>
                  </a:solidFill>
                  <a:latin typeface="Codec Pro"/>
                </a:rPr>
                <a:t>Très peu de temps pour approfondir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3</a:t>
            </a:r>
          </a:p>
        </p:txBody>
      </p:sp>
    </p:spTree>
  </p:cSld>
  <p:clrMapOvr>
    <a:masterClrMapping/>
  </p:clrMapOvr>
  <p:transition spd="fast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4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881103" y="7275195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331748" y="6106641"/>
            <a:ext cx="13786429" cy="2350"/>
          </a:xfrm>
          <a:prstGeom prst="line">
            <a:avLst/>
          </a:prstGeom>
          <a:ln cap="rnd" w="9525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852285" y="5939954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63038" y="5951829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273790" y="5947066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331748" y="6659700"/>
            <a:ext cx="336492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EDECED"/>
                </a:solidFill>
                <a:latin typeface="Cy Grotesk Grand"/>
              </a:rPr>
              <a:t>Réapprendre a apprendre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1748" y="7697925"/>
            <a:ext cx="3364925" cy="17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ECED"/>
                </a:solidFill>
                <a:latin typeface="Codec Pro"/>
              </a:rPr>
              <a:t>Après 20 ans sans études approfondies,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EDECED"/>
                </a:solidFill>
                <a:latin typeface="Codec Pro"/>
              </a:rPr>
              <a:t>il fallait me remettre en selle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623463" y="6585405"/>
            <a:ext cx="3364925" cy="2320290"/>
            <a:chOff x="0" y="0"/>
            <a:chExt cx="4486566" cy="30937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448656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Ne pas se demotiver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12875"/>
              <a:ext cx="4486566" cy="168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latin typeface="Codec Pro"/>
                </a:rPr>
                <a:t>Quand les doutes se sont présentés, j’ai gardé le cap et avancé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565173" y="2074714"/>
            <a:ext cx="1315765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DE59"/>
                </a:solidFill>
                <a:latin typeface="Cy Grotesk Grand"/>
              </a:rPr>
              <a:t>Du monde industriel au numérique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753252" y="6659700"/>
            <a:ext cx="3364925" cy="1882140"/>
            <a:chOff x="0" y="0"/>
            <a:chExt cx="4486566" cy="250952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4486566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Voir plus loin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28675"/>
              <a:ext cx="4486566" cy="168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latin typeface="Codec Pro"/>
                </a:rPr>
                <a:t>Garder l’esprit ouvert, toujours plus de choses à apprendre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89589" y="2983894"/>
            <a:ext cx="12146897" cy="195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5140" spc="51">
                <a:solidFill>
                  <a:srgbClr val="FFFFFF"/>
                </a:solidFill>
                <a:latin typeface="Glass Antiqua"/>
              </a:rPr>
              <a:t>“ Si on veut obtenir quelque chose que l'on n'a jamais eu, il faut tenter quelque chose que l'on n'a jamais fait 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8626" y="595313"/>
            <a:ext cx="1545267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FFDE59"/>
                </a:solidFill>
                <a:latin typeface="Cy Grotesk Grand"/>
              </a:rPr>
              <a:t>PROGRESSION PERSONNELLE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53801">
            <a:off x="291512" y="-1865074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676783">
            <a:off x="16154847" y="1265114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672062">
            <a:off x="1498922" y="2368640"/>
            <a:ext cx="20884120" cy="19970439"/>
          </a:xfrm>
          <a:custGeom>
            <a:avLst/>
            <a:gdLst/>
            <a:ahLst/>
            <a:cxnLst/>
            <a:rect r="r" b="b" t="t" l="l"/>
            <a:pathLst>
              <a:path h="19970439" w="20884120">
                <a:moveTo>
                  <a:pt x="0" y="0"/>
                </a:moveTo>
                <a:lnTo>
                  <a:pt x="20884120" y="0"/>
                </a:lnTo>
                <a:lnTo>
                  <a:pt x="20884120" y="19970439"/>
                </a:lnTo>
                <a:lnTo>
                  <a:pt x="0" y="1997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83509" y="5350814"/>
            <a:ext cx="821097" cy="803719"/>
          </a:xfrm>
          <a:custGeom>
            <a:avLst/>
            <a:gdLst/>
            <a:ahLst/>
            <a:cxnLst/>
            <a:rect r="r" b="b" t="t" l="l"/>
            <a:pathLst>
              <a:path h="803719" w="821097">
                <a:moveTo>
                  <a:pt x="0" y="0"/>
                </a:moveTo>
                <a:lnTo>
                  <a:pt x="821096" y="0"/>
                </a:lnTo>
                <a:lnTo>
                  <a:pt x="821096" y="803718"/>
                </a:lnTo>
                <a:lnTo>
                  <a:pt x="0" y="803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1623060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FFDE59"/>
                </a:solidFill>
                <a:latin typeface="Cy Grotesk Grand"/>
              </a:rPr>
              <a:t>ENTREPRISE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37618" y="2262885"/>
            <a:ext cx="7012764" cy="348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3013" spc="60">
                <a:solidFill>
                  <a:srgbClr val="FFFFFF"/>
                </a:solidFill>
                <a:latin typeface="Glacial Indifference"/>
              </a:rPr>
              <a:t>ARC Europe France est une entreprise spécialisée dans l’assistance à la mobilité. </a:t>
            </a:r>
          </a:p>
          <a:p>
            <a:pPr algn="ctr">
              <a:lnSpc>
                <a:spcPts val="3947"/>
              </a:lnSpc>
            </a:pPr>
            <a:r>
              <a:rPr lang="en-US" sz="3013" spc="60">
                <a:solidFill>
                  <a:srgbClr val="FFFFFF"/>
                </a:solidFill>
                <a:latin typeface="Glacial Indifference"/>
              </a:rPr>
              <a:t>(400000 cas d’assistance/an</a:t>
            </a:r>
          </a:p>
          <a:p>
            <a:pPr algn="ctr">
              <a:lnSpc>
                <a:spcPts val="3947"/>
              </a:lnSpc>
            </a:pPr>
            <a:r>
              <a:rPr lang="en-US" sz="3013" spc="60">
                <a:solidFill>
                  <a:srgbClr val="FFFFFF"/>
                </a:solidFill>
                <a:latin typeface="Glacial Indifference"/>
              </a:rPr>
              <a:t>85 millions €/an</a:t>
            </a:r>
          </a:p>
          <a:p>
            <a:pPr algn="ctr">
              <a:lnSpc>
                <a:spcPts val="3947"/>
              </a:lnSpc>
            </a:pPr>
            <a:r>
              <a:rPr lang="en-US" sz="3013" spc="60">
                <a:solidFill>
                  <a:srgbClr val="FFFFFF"/>
                </a:solidFill>
                <a:latin typeface="Glacial Indifference"/>
              </a:rPr>
              <a:t>400000 dossiers clôturés/an)</a:t>
            </a:r>
          </a:p>
          <a:p>
            <a:pPr algn="ctr">
              <a:lnSpc>
                <a:spcPts val="394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906739" y="6560129"/>
            <a:ext cx="10201591" cy="182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2768" spc="55">
                <a:solidFill>
                  <a:srgbClr val="FFFFFF"/>
                </a:solidFill>
                <a:latin typeface="Glacial Indifference"/>
              </a:rPr>
              <a:t>Aider les bénéficiaires,</a:t>
            </a:r>
          </a:p>
          <a:p>
            <a:pPr algn="ctr">
              <a:lnSpc>
                <a:spcPts val="3626"/>
              </a:lnSpc>
            </a:pPr>
            <a:r>
              <a:rPr lang="en-US" sz="2768" spc="55">
                <a:solidFill>
                  <a:srgbClr val="FFFFFF"/>
                </a:solidFill>
                <a:latin typeface="Glacial Indifference"/>
              </a:rPr>
              <a:t>une reconversion qui a du sens à mes yeux</a:t>
            </a:r>
          </a:p>
          <a:p>
            <a:pPr algn="ctr">
              <a:lnSpc>
                <a:spcPts val="3626"/>
              </a:lnSpc>
            </a:pPr>
            <a:r>
              <a:rPr lang="en-US" sz="2768" spc="55">
                <a:solidFill>
                  <a:srgbClr val="FFFFFF"/>
                </a:solidFill>
                <a:latin typeface="Glacial Indifference"/>
              </a:rPr>
              <a:t> </a:t>
            </a:r>
          </a:p>
          <a:p>
            <a:pPr algn="ctr">
              <a:lnSpc>
                <a:spcPts val="362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294853" y="8589644"/>
            <a:ext cx="8261733" cy="137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767" spc="55">
                <a:solidFill>
                  <a:srgbClr val="FFFFFF"/>
                </a:solidFill>
                <a:latin typeface="Glacial Indifference"/>
              </a:rPr>
              <a:t>Un pôle dynamique et agréable,</a:t>
            </a:r>
          </a:p>
          <a:p>
            <a:pPr algn="ctr">
              <a:lnSpc>
                <a:spcPts val="3625"/>
              </a:lnSpc>
            </a:pPr>
            <a:r>
              <a:rPr lang="en-US" sz="2767" spc="55">
                <a:solidFill>
                  <a:srgbClr val="FFFFFF"/>
                </a:solidFill>
                <a:latin typeface="Glacial Indifference"/>
              </a:rPr>
              <a:t>une ambiance qui donne envie de se lever le matin</a:t>
            </a:r>
          </a:p>
          <a:p>
            <a:pPr algn="ctr">
              <a:lnSpc>
                <a:spcPts val="362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5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6887579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9348"/>
            <a:ext cx="3287874" cy="1458705"/>
          </a:xfrm>
          <a:custGeom>
            <a:avLst/>
            <a:gdLst/>
            <a:ahLst/>
            <a:cxnLst/>
            <a:rect r="r" b="b" t="t" l="l"/>
            <a:pathLst>
              <a:path h="1458705" w="3287874">
                <a:moveTo>
                  <a:pt x="0" y="0"/>
                </a:moveTo>
                <a:lnTo>
                  <a:pt x="3287874" y="0"/>
                </a:lnTo>
                <a:lnTo>
                  <a:pt x="3287874" y="1458704"/>
                </a:lnTo>
                <a:lnTo>
                  <a:pt x="0" y="1458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783757"/>
            <a:ext cx="11269054" cy="4503243"/>
          </a:xfrm>
          <a:custGeom>
            <a:avLst/>
            <a:gdLst/>
            <a:ahLst/>
            <a:cxnLst/>
            <a:rect r="r" b="b" t="t" l="l"/>
            <a:pathLst>
              <a:path h="4503243" w="11269054">
                <a:moveTo>
                  <a:pt x="0" y="0"/>
                </a:moveTo>
                <a:lnTo>
                  <a:pt x="11269054" y="0"/>
                </a:lnTo>
                <a:lnTo>
                  <a:pt x="11269054" y="4503243"/>
                </a:lnTo>
                <a:lnTo>
                  <a:pt x="0" y="4503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942" t="0" r="0" b="-1494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3796236">
            <a:off x="10300298" y="3670892"/>
            <a:ext cx="2903877" cy="3361942"/>
          </a:xfrm>
          <a:custGeom>
            <a:avLst/>
            <a:gdLst/>
            <a:ahLst/>
            <a:cxnLst/>
            <a:rect r="r" b="b" t="t" l="l"/>
            <a:pathLst>
              <a:path h="3361942" w="2903877">
                <a:moveTo>
                  <a:pt x="0" y="0"/>
                </a:moveTo>
                <a:lnTo>
                  <a:pt x="2903877" y="0"/>
                </a:lnTo>
                <a:lnTo>
                  <a:pt x="2903877" y="3361941"/>
                </a:lnTo>
                <a:lnTo>
                  <a:pt x="0" y="33619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1269054" y="1982470"/>
            <a:ext cx="6667500" cy="830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ardo"/>
              </a:rPr>
              <a:t>Les Devs englobe le processus de création de logiciels et d'applications informatiques.</a:t>
            </a:r>
          </a:p>
          <a:p>
            <a:pPr algn="just">
              <a:lnSpc>
                <a:spcPts val="4094"/>
              </a:lnSpc>
            </a:pPr>
          </a:p>
          <a:p>
            <a:pPr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ardo"/>
              </a:rPr>
              <a:t>L’équipe BI travaille sur la collecte, l’organisation et la diffusion des données produites dans l’entreprise.</a:t>
            </a:r>
          </a:p>
          <a:p>
            <a:pPr>
              <a:lnSpc>
                <a:spcPts val="4094"/>
              </a:lnSpc>
            </a:pPr>
          </a:p>
          <a:p>
            <a:pPr algn="just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ardo"/>
              </a:rPr>
              <a:t>La MOA recueille et analyse les besoins utilisateurs / clients permettant ainsi aux développeurs de proposer la solution technique la plus adaptée.</a:t>
            </a:r>
          </a:p>
          <a:p>
            <a:pPr algn="just">
              <a:lnSpc>
                <a:spcPts val="4094"/>
              </a:lnSpc>
            </a:pPr>
          </a:p>
          <a:p>
            <a:pPr algn="just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ardo"/>
              </a:rPr>
              <a:t>L'Infra se réfère à l'ensemble des composants matériels et logiciels.</a:t>
            </a:r>
          </a:p>
          <a:p>
            <a:pPr algn="just">
              <a:lnSpc>
                <a:spcPts val="409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62617" y="2593423"/>
            <a:ext cx="7086600" cy="275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odec Pro"/>
              </a:rPr>
              <a:t>Développeurs</a:t>
            </a:r>
          </a:p>
          <a:p>
            <a:pPr algn="just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odec Pro"/>
              </a:rPr>
              <a:t>BI (Business Intelligence)</a:t>
            </a:r>
          </a:p>
          <a:p>
            <a:pPr algn="just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odec Pro"/>
              </a:rPr>
              <a:t>MOA (Maîtrise d'Ouvrage)</a:t>
            </a:r>
          </a:p>
          <a:p>
            <a:pPr algn="just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EDECED"/>
                </a:solidFill>
                <a:latin typeface="Codec Pro"/>
              </a:rPr>
              <a:t>Infrastructures</a:t>
            </a:r>
          </a:p>
          <a:p>
            <a:pPr algn="just">
              <a:lnSpc>
                <a:spcPts val="409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03630" y="436914"/>
            <a:ext cx="4665345" cy="131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DE59"/>
                </a:solidFill>
                <a:latin typeface="Open Sans"/>
              </a:rPr>
              <a:t>Équipes du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DE59"/>
                </a:solidFill>
                <a:latin typeface="Open Sans"/>
              </a:rPr>
              <a:t>Service informatique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22573" y="-7995284"/>
            <a:ext cx="23866792" cy="22862161"/>
          </a:xfrm>
          <a:custGeom>
            <a:avLst/>
            <a:gdLst/>
            <a:ahLst/>
            <a:cxnLst/>
            <a:rect r="r" b="b" t="t" l="l"/>
            <a:pathLst>
              <a:path h="22862161" w="23866792">
                <a:moveTo>
                  <a:pt x="0" y="0"/>
                </a:moveTo>
                <a:lnTo>
                  <a:pt x="23866792" y="0"/>
                </a:lnTo>
                <a:lnTo>
                  <a:pt x="23866792" y="22862161"/>
                </a:lnTo>
                <a:lnTo>
                  <a:pt x="0" y="22862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69" y="6021675"/>
            <a:ext cx="3751237" cy="4649713"/>
          </a:xfrm>
          <a:custGeom>
            <a:avLst/>
            <a:gdLst/>
            <a:ahLst/>
            <a:cxnLst/>
            <a:rect r="r" b="b" t="t" l="l"/>
            <a:pathLst>
              <a:path h="4649713" w="3751237">
                <a:moveTo>
                  <a:pt x="0" y="0"/>
                </a:moveTo>
                <a:lnTo>
                  <a:pt x="3751237" y="0"/>
                </a:lnTo>
                <a:lnTo>
                  <a:pt x="3751237" y="4649713"/>
                </a:lnTo>
                <a:lnTo>
                  <a:pt x="0" y="464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480" r="0" b="-9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68847" y="6046974"/>
            <a:ext cx="2881065" cy="4649713"/>
          </a:xfrm>
          <a:custGeom>
            <a:avLst/>
            <a:gdLst/>
            <a:ahLst/>
            <a:cxnLst/>
            <a:rect r="r" b="b" t="t" l="l"/>
            <a:pathLst>
              <a:path h="4649713" w="2881065">
                <a:moveTo>
                  <a:pt x="0" y="0"/>
                </a:moveTo>
                <a:lnTo>
                  <a:pt x="2881065" y="0"/>
                </a:lnTo>
                <a:lnTo>
                  <a:pt x="2881065" y="4649712"/>
                </a:lnTo>
                <a:lnTo>
                  <a:pt x="0" y="4649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9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48882" y="6021675"/>
            <a:ext cx="2943213" cy="4649713"/>
          </a:xfrm>
          <a:custGeom>
            <a:avLst/>
            <a:gdLst/>
            <a:ahLst/>
            <a:cxnLst/>
            <a:rect r="r" b="b" t="t" l="l"/>
            <a:pathLst>
              <a:path h="4649713" w="2943213">
                <a:moveTo>
                  <a:pt x="0" y="0"/>
                </a:moveTo>
                <a:lnTo>
                  <a:pt x="2943213" y="0"/>
                </a:lnTo>
                <a:lnTo>
                  <a:pt x="2943213" y="4649713"/>
                </a:lnTo>
                <a:lnTo>
                  <a:pt x="0" y="4649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284" r="0" b="-118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78687" y="6046974"/>
            <a:ext cx="3841420" cy="4649713"/>
          </a:xfrm>
          <a:custGeom>
            <a:avLst/>
            <a:gdLst/>
            <a:ahLst/>
            <a:cxnLst/>
            <a:rect r="r" b="b" t="t" l="l"/>
            <a:pathLst>
              <a:path h="4649713" w="3841420">
                <a:moveTo>
                  <a:pt x="0" y="0"/>
                </a:moveTo>
                <a:lnTo>
                  <a:pt x="3841420" y="0"/>
                </a:lnTo>
                <a:lnTo>
                  <a:pt x="3841420" y="4649712"/>
                </a:lnTo>
                <a:lnTo>
                  <a:pt x="0" y="4649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09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0059" y="410532"/>
            <a:ext cx="2131120" cy="2084060"/>
          </a:xfrm>
          <a:custGeom>
            <a:avLst/>
            <a:gdLst/>
            <a:ahLst/>
            <a:cxnLst/>
            <a:rect r="r" b="b" t="t" l="l"/>
            <a:pathLst>
              <a:path h="2084060" w="2131120">
                <a:moveTo>
                  <a:pt x="0" y="0"/>
                </a:moveTo>
                <a:lnTo>
                  <a:pt x="2131119" y="0"/>
                </a:lnTo>
                <a:lnTo>
                  <a:pt x="2131119" y="2084061"/>
                </a:lnTo>
                <a:lnTo>
                  <a:pt x="0" y="20840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3357" y="528633"/>
            <a:ext cx="4827132" cy="1965959"/>
          </a:xfrm>
          <a:custGeom>
            <a:avLst/>
            <a:gdLst/>
            <a:ahLst/>
            <a:cxnLst/>
            <a:rect r="r" b="b" t="t" l="l"/>
            <a:pathLst>
              <a:path h="1965959" w="4827132">
                <a:moveTo>
                  <a:pt x="0" y="0"/>
                </a:moveTo>
                <a:lnTo>
                  <a:pt x="4827132" y="0"/>
                </a:lnTo>
                <a:lnTo>
                  <a:pt x="4827132" y="1965960"/>
                </a:lnTo>
                <a:lnTo>
                  <a:pt x="0" y="1965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2232" y="3130843"/>
            <a:ext cx="11443536" cy="201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68" spc="81">
                <a:solidFill>
                  <a:srgbClr val="FFFFFF"/>
                </a:solidFill>
                <a:latin typeface="Glacial Indifference"/>
              </a:rPr>
              <a:t>Notre projet est né d’un besoin</a:t>
            </a:r>
          </a:p>
          <a:p>
            <a:pPr algn="ctr">
              <a:lnSpc>
                <a:spcPts val="5329"/>
              </a:lnSpc>
            </a:pPr>
            <a:r>
              <a:rPr lang="en-US" sz="4068" spc="81">
                <a:solidFill>
                  <a:srgbClr val="FFFFFF"/>
                </a:solidFill>
                <a:latin typeface="Glacial Indifference"/>
              </a:rPr>
              <a:t>C’est une gamelle pour chat connectée à son application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7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50304">
            <a:off x="-3302099" y="-310036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408964"/>
            <a:ext cx="2834068" cy="4114800"/>
          </a:xfrm>
          <a:custGeom>
            <a:avLst/>
            <a:gdLst/>
            <a:ahLst/>
            <a:cxnLst/>
            <a:rect r="r" b="b" t="t" l="l"/>
            <a:pathLst>
              <a:path h="4114800" w="2834068">
                <a:moveTo>
                  <a:pt x="0" y="0"/>
                </a:moveTo>
                <a:lnTo>
                  <a:pt x="2834068" y="0"/>
                </a:lnTo>
                <a:lnTo>
                  <a:pt x="2834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98637" y="7620628"/>
            <a:ext cx="1677904" cy="1791936"/>
          </a:xfrm>
          <a:custGeom>
            <a:avLst/>
            <a:gdLst/>
            <a:ahLst/>
            <a:cxnLst/>
            <a:rect r="r" b="b" t="t" l="l"/>
            <a:pathLst>
              <a:path h="1791936" w="1677904">
                <a:moveTo>
                  <a:pt x="0" y="0"/>
                </a:moveTo>
                <a:lnTo>
                  <a:pt x="1677904" y="0"/>
                </a:lnTo>
                <a:lnTo>
                  <a:pt x="1677904" y="1791936"/>
                </a:lnTo>
                <a:lnTo>
                  <a:pt x="0" y="179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05916" y="8603625"/>
            <a:ext cx="1392722" cy="1075878"/>
          </a:xfrm>
          <a:custGeom>
            <a:avLst/>
            <a:gdLst/>
            <a:ahLst/>
            <a:cxnLst/>
            <a:rect r="r" b="b" t="t" l="l"/>
            <a:pathLst>
              <a:path h="1075878" w="1392722">
                <a:moveTo>
                  <a:pt x="0" y="0"/>
                </a:moveTo>
                <a:lnTo>
                  <a:pt x="1392721" y="0"/>
                </a:lnTo>
                <a:lnTo>
                  <a:pt x="1392721" y="1075877"/>
                </a:lnTo>
                <a:lnTo>
                  <a:pt x="0" y="1075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-1676391">
            <a:off x="11431271" y="3930938"/>
            <a:ext cx="2225124" cy="194698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3799409">
            <a:off x="5146394" y="3315230"/>
            <a:ext cx="1134514" cy="109480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09739" y="1080576"/>
            <a:ext cx="3343419" cy="70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2168" spc="43">
                <a:solidFill>
                  <a:srgbClr val="FFFFFF"/>
                </a:solidFill>
                <a:latin typeface="Glacial Indifference"/>
              </a:rPr>
              <a:t>Le chat ne sait pas gérer sa manière de manger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5660" y="2054444"/>
            <a:ext cx="4171577" cy="105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2168" spc="43">
                <a:solidFill>
                  <a:srgbClr val="FFFFFF"/>
                </a:solidFill>
                <a:latin typeface="Glacial Indifference"/>
              </a:rPr>
              <a:t>L’utilisateur programme la gamelle pour optimiser le régime de l’animal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9739" y="3376699"/>
            <a:ext cx="3343419" cy="70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2168" spc="43">
                <a:solidFill>
                  <a:srgbClr val="FFFFFF"/>
                </a:solidFill>
                <a:latin typeface="Glacial Indifference"/>
              </a:rPr>
              <a:t>L’utilisateur rempli la gamelle de croquettes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57457" y="4201882"/>
            <a:ext cx="4789448" cy="140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2168" spc="43">
                <a:solidFill>
                  <a:srgbClr val="FFFFFF"/>
                </a:solidFill>
                <a:latin typeface="Glacial Indifference"/>
              </a:rPr>
              <a:t>La gamelle n’offre les croquettes qu’aux horaires choisis par l’utilisateur ainsi qu’avec la quantité programmée par l’utilisateur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82838" y="5365582"/>
            <a:ext cx="3709502" cy="140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2168" spc="43">
                <a:solidFill>
                  <a:srgbClr val="FFFFFF"/>
                </a:solidFill>
                <a:latin typeface="Glacial Indifference"/>
              </a:rPr>
              <a:t>Le chat mange la quantité de croquettes prédéfinie aux heures d’ouverture de la gamelle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368172" y="6705623"/>
            <a:ext cx="5109263" cy="2706941"/>
          </a:xfrm>
          <a:custGeom>
            <a:avLst/>
            <a:gdLst/>
            <a:ahLst/>
            <a:cxnLst/>
            <a:rect r="r" b="b" t="t" l="l"/>
            <a:pathLst>
              <a:path h="2706941" w="5109263">
                <a:moveTo>
                  <a:pt x="0" y="0"/>
                </a:moveTo>
                <a:lnTo>
                  <a:pt x="5109263" y="0"/>
                </a:lnTo>
                <a:lnTo>
                  <a:pt x="5109263" y="2706941"/>
                </a:lnTo>
                <a:lnTo>
                  <a:pt x="0" y="2706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7641" t="0" r="-18911" b="-26862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8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993357" y="528633"/>
            <a:ext cx="4827132" cy="1965959"/>
          </a:xfrm>
          <a:custGeom>
            <a:avLst/>
            <a:gdLst/>
            <a:ahLst/>
            <a:cxnLst/>
            <a:rect r="r" b="b" t="t" l="l"/>
            <a:pathLst>
              <a:path h="1965959" w="4827132">
                <a:moveTo>
                  <a:pt x="0" y="0"/>
                </a:moveTo>
                <a:lnTo>
                  <a:pt x="4827132" y="0"/>
                </a:lnTo>
                <a:lnTo>
                  <a:pt x="4827132" y="1965960"/>
                </a:lnTo>
                <a:lnTo>
                  <a:pt x="0" y="19659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53801">
            <a:off x="1025101" y="-212550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22805" y="321509"/>
            <a:ext cx="5442391" cy="2216537"/>
          </a:xfrm>
          <a:custGeom>
            <a:avLst/>
            <a:gdLst/>
            <a:ahLst/>
            <a:cxnLst/>
            <a:rect r="r" b="b" t="t" l="l"/>
            <a:pathLst>
              <a:path h="2216537" w="5442391">
                <a:moveTo>
                  <a:pt x="0" y="0"/>
                </a:moveTo>
                <a:lnTo>
                  <a:pt x="5442390" y="0"/>
                </a:lnTo>
                <a:lnTo>
                  <a:pt x="5442390" y="2216537"/>
                </a:lnTo>
                <a:lnTo>
                  <a:pt x="0" y="2216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3278" y="3909770"/>
            <a:ext cx="8324722" cy="5145141"/>
          </a:xfrm>
          <a:custGeom>
            <a:avLst/>
            <a:gdLst/>
            <a:ahLst/>
            <a:cxnLst/>
            <a:rect r="r" b="b" t="t" l="l"/>
            <a:pathLst>
              <a:path h="5145141" w="8324722">
                <a:moveTo>
                  <a:pt x="0" y="0"/>
                </a:moveTo>
                <a:lnTo>
                  <a:pt x="8324722" y="0"/>
                </a:lnTo>
                <a:lnTo>
                  <a:pt x="8324722" y="5145141"/>
                </a:lnTo>
                <a:lnTo>
                  <a:pt x="0" y="5145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909770"/>
            <a:ext cx="9144000" cy="5145141"/>
          </a:xfrm>
          <a:custGeom>
            <a:avLst/>
            <a:gdLst/>
            <a:ahLst/>
            <a:cxnLst/>
            <a:rect r="r" b="b" t="t" l="l"/>
            <a:pathLst>
              <a:path h="5145141" w="9144000">
                <a:moveTo>
                  <a:pt x="0" y="0"/>
                </a:moveTo>
                <a:lnTo>
                  <a:pt x="9144000" y="0"/>
                </a:lnTo>
                <a:lnTo>
                  <a:pt x="9144000" y="5145141"/>
                </a:lnTo>
                <a:lnTo>
                  <a:pt x="0" y="5145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39906" y="2646532"/>
            <a:ext cx="4464187" cy="831435"/>
            <a:chOff x="0" y="0"/>
            <a:chExt cx="5952249" cy="110858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01549"/>
              <a:ext cx="4484118" cy="607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37"/>
                </a:lnSpc>
              </a:pPr>
              <a:r>
                <a:rPr lang="en-US" sz="2315" spc="46">
                  <a:solidFill>
                    <a:srgbClr val="FDFDFD"/>
                  </a:solidFill>
                  <a:latin typeface="Now Bold"/>
                </a:rPr>
                <a:t>Liaison Front / Back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28518" y="0"/>
              <a:ext cx="5923731" cy="1719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321271" y="2646532"/>
            <a:ext cx="4464187" cy="831435"/>
            <a:chOff x="0" y="0"/>
            <a:chExt cx="5952249" cy="110858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501549"/>
              <a:ext cx="4484118" cy="607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37"/>
                </a:lnSpc>
              </a:pPr>
              <a:r>
                <a:rPr lang="en-US" sz="2315" spc="46">
                  <a:solidFill>
                    <a:srgbClr val="FDFDFD"/>
                  </a:solidFill>
                  <a:latin typeface="Now Bold"/>
                </a:rPr>
                <a:t>Figma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28518" y="0"/>
              <a:ext cx="5923731" cy="1719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5049891">
            <a:off x="16978534" y="1311458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3362" y="9612827"/>
            <a:ext cx="1346015" cy="3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5"/>
              </a:lnSpc>
            </a:pPr>
            <a:r>
              <a:rPr lang="en-US" sz="1856" spc="241">
                <a:solidFill>
                  <a:srgbClr val="FFFFFF"/>
                </a:solidFill>
                <a:latin typeface="Poppins Medium"/>
              </a:rPr>
              <a:t>PAGE 9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DAFlycca64w</dc:identifier>
  <dcterms:modified xsi:type="dcterms:W3CDTF">2011-08-01T06:04:30Z</dcterms:modified>
  <cp:revision>1</cp:revision>
  <dc:title>Dossier de soutenance</dc:title>
</cp:coreProperties>
</file>